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334" r:id="rId6"/>
    <p:sldId id="259" r:id="rId7"/>
    <p:sldId id="333" r:id="rId8"/>
    <p:sldId id="320" r:id="rId9"/>
    <p:sldId id="335" r:id="rId10"/>
    <p:sldId id="328" r:id="rId11"/>
    <p:sldId id="260" r:id="rId12"/>
    <p:sldId id="3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6CDF0A-AD94-3B5A-674C-CF7F11453740}" name="Douglas Akhimienmhonan" initials="DA" userId="S::douglasak@nait.ca::d1780ccb-e0ba-4897-8954-9f5deffb4b9d" providerId="AD"/>
  <p188:author id="{09B09244-3882-E455-D7F1-B494887A88A9}" name="Douglas Akhimienmhonan" initials="DA" userId="S::DOUGLASAK@nait.ca::d1780ccb-e0ba-4897-8954-9f5deffb4b9d" providerId="AD"/>
  <p188:author id="{01BB3374-D4F8-0B14-37E7-C05A39B7F68F}" name="Alexander Ondrus" initials="AO" userId="S::ALEXANDO@nait.ca::0373f287-f810-405a-b26f-00afbc39ce61" providerId="AD"/>
  <p188:author id="{D24F3F83-F777-A22B-3B9E-C5690CE0B5C8}" name="Anton Phipps" initials="" userId="S::ANTONP@nait.ca::4ca84ee4-0876-4708-9744-83fbf6427749" providerId="AD"/>
  <p188:author id="{5A4ADF98-2FE0-D8E9-62B9-1CDCFD68E86D}" name="Alexander Ondrus" initials="AO" userId="S::alexando@nait.ca::0373f287-f810-405a-b26f-00afbc39ce61" providerId="AD"/>
  <p188:author id="{3AF3FCA2-BC52-F97D-164D-C0E6CFE97778}" name="Jennifer Crothers" initials="JC" userId="S::JCROTHERS@nait.ca::07b20212-7b30-453a-87b4-a23859ee3e13" providerId="AD"/>
  <p188:author id="{9EB4F7D8-1295-BBF5-7414-4DFEFAC26635}" name="Anton Phipps" initials="AP" userId="S::antonp@nait.ca::4ca84ee4-0876-4708-9744-83fbf6427749" providerId="AD"/>
  <p188:author id="{F97CC9E2-7453-AC86-B9F6-94D44AB75EE1}" name="Jennifer Crothers" initials="JC" userId="S::jcrothers@nait.ca::07b20212-7b30-453a-87b4-a23859ee3e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239" autoAdjust="0"/>
  </p:normalViewPr>
  <p:slideViewPr>
    <p:cSldViewPr snapToGrid="0">
      <p:cViewPr varScale="1">
        <p:scale>
          <a:sx n="33" d="100"/>
          <a:sy n="33" d="100"/>
        </p:scale>
        <p:origin x="1924" y="25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FF349-D9E0-4AD7-A058-7918D26826E9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FB7BA-A1FB-4530-9802-FAB92F748E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79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FB7BA-A1FB-4530-9802-FAB92F748ED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33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FB7BA-A1FB-4530-9802-FAB92F748ED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13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12F7-9E22-4002-A804-C203FBDB41B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77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0DE53-F9E6-E349-1E00-6365AAC90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5F8D0E-B2F4-810F-6C1D-B77551E56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FBC21-4596-BA65-542B-CE5099F19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75BF6-3AAD-446C-BE99-419F03FA6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12F7-9E22-4002-A804-C203FBDB41B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50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FB7BA-A1FB-4530-9802-FAB92F748ED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53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AA45A-11B7-FA3D-AB84-BF462CC78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4ADF4-5029-4C78-3118-53C8E7DDB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03004-1E37-319E-7550-842613BB7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03251-636D-0432-D2F9-5113CBC5C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FB7BA-A1FB-4530-9802-FAB92F748ED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08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FB7BA-A1FB-4530-9802-FAB92F748ED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74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12F7-9E22-4002-A804-C203FBDB41B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29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FB7BA-A1FB-4530-9802-FAB92F748ED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193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1A87-D5FE-C190-DC00-56715996D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9674C-D469-E05E-1148-8D3B7111E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BB42F-2C20-3F5C-CC40-C6C8A16C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399AD-64D0-101D-765B-21FE2825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8D70C-5CE0-C42E-CF38-84DB0D68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81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2561-52A9-9F92-00E1-40336BF0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2F0F4-3E81-9422-DD4A-CCD3AD36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1B2B3-7FCD-207B-3D92-D2A24012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B2259-C737-A3EE-4338-7D1B4034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9732C-73FD-E162-0E17-231B2002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61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B9944-A343-3C5F-88D4-06E45B273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937A4-D3E3-C853-2467-D95A0BCA6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6DCCA-5442-FAFB-C9C4-360DAEFE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2AE7C-F83D-9208-36C6-B633BB7F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B4815-CF6D-D4AD-619B-CD4E6B16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1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69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AD23F-0E93-DF4A-8F98-CC7CE27E2020}"/>
              </a:ext>
            </a:extLst>
          </p:cNvPr>
          <p:cNvSpPr txBox="1"/>
          <p:nvPr userDrawn="1"/>
        </p:nvSpPr>
        <p:spPr>
          <a:xfrm>
            <a:off x="1981329" y="679939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1FDEEE-4D75-7DD4-D1FD-92E8B1C2FA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134" y="1825625"/>
            <a:ext cx="10296814" cy="3988594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64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86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AD23F-0E93-DF4A-8F98-CC7CE27E2020}"/>
              </a:ext>
            </a:extLst>
          </p:cNvPr>
          <p:cNvSpPr txBox="1"/>
          <p:nvPr userDrawn="1"/>
        </p:nvSpPr>
        <p:spPr>
          <a:xfrm>
            <a:off x="1981330" y="679939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1FDEEE-4D75-7DD4-D1FD-92E8B1C2FA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135" y="1825625"/>
            <a:ext cx="10296813" cy="3988595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753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86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AD23F-0E93-DF4A-8F98-CC7CE27E2020}"/>
              </a:ext>
            </a:extLst>
          </p:cNvPr>
          <p:cNvSpPr txBox="1"/>
          <p:nvPr userDrawn="1"/>
        </p:nvSpPr>
        <p:spPr>
          <a:xfrm>
            <a:off x="1981330" y="679939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1FDEEE-4D75-7DD4-D1FD-92E8B1C2FA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135" y="1825625"/>
            <a:ext cx="10296813" cy="3988595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99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6723-A7D2-0776-6C32-6B51D7DE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0D9E-6A89-864D-293C-BEB554470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03699-E860-5938-067B-BD5BF764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C69FE-3BDE-BD39-FFCD-1C5A90AB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2062-2D2B-9DE7-46C0-A59D6B01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44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5CC2-D474-FC71-D20B-7ACD2939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1E24C-078F-63FA-0D05-CC813E9E7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162C0-7999-207D-54C6-4180389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FCB2B-0C68-04F6-ADAF-463CD099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B94AB-E4D1-7097-9035-0DB4AA32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110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2411-DD6A-E1C7-2FBE-057B0B27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2B788-AF79-C29E-93D9-A6C15360B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6863B-B26B-E2C1-BFDD-7F0B96E17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BA65B-2710-FBC5-33A6-E8EDDCC6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C6C76-ECAB-C256-2A3F-29FE1883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3D30E-17C5-C192-0940-31B8203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22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559C-0319-FF5E-F144-AC0CAE96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B7CEC-0054-5390-797A-61FC95558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D9A3A-B42E-24F4-3833-822DCD50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74733-F9C1-2037-5E1A-EE8C265ED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CD576-2755-C96E-C203-CF7A61119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2CFC7-52C8-87B2-485D-FA43423E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2632F-8C53-D601-42A6-55DD7FAE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39DA7-A434-16ED-6969-0D0AB9C7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73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84B0-A95D-FF77-5324-27E99FD2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565E1-0820-ED09-A337-D9827EFB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5C2AC-2649-4497-4E2E-B52192F3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C94CB-317D-698F-60C0-DDA13C17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7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5A272-D75D-0322-2769-B3267F9B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F9675-96F6-CCF3-B5B5-E4286C10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79B09-5178-B689-1BF8-D2436004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813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1DAB-6B16-9834-05B8-E32376D1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5B02-3980-AD65-2045-A573A1B5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87753-96A5-214F-E284-FBC6D937C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BA1B2-0C24-3D13-41DA-6CDB5E9B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2AB92-14BE-C95F-F3BD-D542E1AA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159EE-8407-5CC4-2CE8-B5BCF439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5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3854-1E0F-2B13-92D0-B37B3C27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908D5-80C3-26BE-ED09-939ED11C2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B7498-5381-8E06-975F-8918D539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9B3B0-C07F-8A08-80D2-4FA0B582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A0A35-F23E-AE72-DFFA-2377188F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21598-C87F-579D-93C4-40809755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58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3065C-2D60-B041-86C2-FE1CD0DE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872CC-CA4C-0DD7-A08D-CF875D75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57AA-9C69-5A5B-555A-96CBEFF10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1EF1B3-EAFF-4272-ADC0-7FF8C0B3CFDD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F0A4-52AB-6CF8-DD91-F344E6B60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CF6F9-ECC3-D085-7189-587741E3F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CBADBA-82F3-4345-B514-CB210524C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42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0E91-1338-F513-CBF3-500B1E939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>
                <a:solidFill>
                  <a:schemeClr val="tx2">
                    <a:lumMod val="75000"/>
                    <a:lumOff val="25000"/>
                  </a:schemeClr>
                </a:solidFill>
              </a:rPr>
              <a:t>How International Student Policy Changes Have Impacted NAIT's Enrolment Outlook</a:t>
            </a:r>
          </a:p>
        </p:txBody>
      </p:sp>
    </p:spTree>
    <p:extLst>
      <p:ext uri="{BB962C8B-B14F-4D97-AF65-F5344CB8AC3E}">
        <p14:creationId xmlns:p14="http://schemas.microsoft.com/office/powerpoint/2010/main" val="121026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9366-1292-2085-B217-BD59A29E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Outline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09A41-156F-62A3-9979-4879775A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International Student Program (ISP) changes and timelines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Impacts on international applications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Short- and medium-term impacts on enrolment plan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How NAIT is responding and adapting 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660B-83F4-8A4B-55DD-47A94308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033368" cy="5376672"/>
          </a:xfrm>
        </p:spPr>
        <p:txBody>
          <a:bodyPr>
            <a:normAutofit/>
          </a:bodyPr>
          <a:lstStyle/>
          <a:p>
            <a:r>
              <a:rPr lang="en-CA" sz="4400">
                <a:solidFill>
                  <a:schemeClr val="tx2">
                    <a:lumMod val="75000"/>
                    <a:lumOff val="25000"/>
                  </a:schemeClr>
                </a:solidFill>
              </a:rPr>
              <a:t>ISP changes announced in </a:t>
            </a:r>
            <a:r>
              <a:rPr lang="en-CA">
                <a:solidFill>
                  <a:schemeClr val="tx2">
                    <a:lumMod val="75000"/>
                    <a:lumOff val="25000"/>
                  </a:schemeClr>
                </a:solidFill>
              </a:rPr>
              <a:t>2024/2025</a:t>
            </a:r>
            <a:br>
              <a:rPr lang="en-CA" sz="4400"/>
            </a:br>
            <a:endParaRPr lang="en-CA" sz="44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735A0-A401-3C59-6238-3BA6AC01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860" y="414068"/>
            <a:ext cx="7123463" cy="60557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January 2024</a:t>
            </a:r>
            <a:endParaRPr lang="en-US" dirty="0"/>
          </a:p>
          <a:p>
            <a:pPr marL="914400" lvl="1" indent="-457200"/>
            <a:r>
              <a:rPr lang="en-US" sz="2200" dirty="0"/>
              <a:t>IRCC announced enrolment caps and Provincial Attestation Letters (PALs)</a:t>
            </a:r>
            <a:endParaRPr lang="en-US" sz="2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September 2024 </a:t>
            </a:r>
          </a:p>
          <a:p>
            <a:pPr marL="914400" lvl="1" indent="-457200"/>
            <a:r>
              <a:rPr lang="en-US" sz="2200" dirty="0"/>
              <a:t>Post-graduate Work Permit (PGWP) eligibility changes</a:t>
            </a:r>
          </a:p>
          <a:p>
            <a:pPr marL="914400" lvl="1" indent="-457200"/>
            <a:r>
              <a:rPr lang="en-US" sz="2200" dirty="0">
                <a:solidFill>
                  <a:srgbClr val="000000"/>
                </a:solidFill>
              </a:rPr>
              <a:t>Field</a:t>
            </a:r>
            <a:r>
              <a:rPr lang="en-US" sz="2200" dirty="0"/>
              <a:t> of study requirement effective November 1, 2024</a:t>
            </a:r>
          </a:p>
          <a:p>
            <a:pPr marL="914400" lvl="1" indent="-457200"/>
            <a:r>
              <a:rPr lang="en-US" sz="2200" dirty="0"/>
              <a:t>Tied to five high-demand sectors: agriculture, healthcare, STEM, trades, and transport</a:t>
            </a:r>
          </a:p>
          <a:p>
            <a:pPr marL="914400" lvl="1" indent="-457200"/>
            <a:r>
              <a:rPr lang="en-US" sz="2200" dirty="0"/>
              <a:t>Bachelor’s, Master’s, Doctoral degrees from Universities are exempt</a:t>
            </a:r>
          </a:p>
          <a:p>
            <a:pPr marL="914400" lvl="1" indent="-457200"/>
            <a:r>
              <a:rPr lang="en-US" sz="2200" dirty="0"/>
              <a:t>New English Language Proficiency test requirements announced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This is a significant change – 57% of NAIT programs are not PGWP eligible, accounting for 75% of our international enrolment.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/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8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949A4-E86F-A250-6283-B99558C3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D69D-8429-CFB4-E215-7D3D7DA0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033368" cy="5376672"/>
          </a:xfrm>
        </p:spPr>
        <p:txBody>
          <a:bodyPr>
            <a:normAutofit/>
          </a:bodyPr>
          <a:lstStyle/>
          <a:p>
            <a:r>
              <a:rPr lang="en-CA" sz="4400">
                <a:solidFill>
                  <a:schemeClr val="tx2">
                    <a:lumMod val="75000"/>
                    <a:lumOff val="25000"/>
                  </a:schemeClr>
                </a:solidFill>
              </a:rPr>
              <a:t>ISP changes announced in </a:t>
            </a:r>
            <a:r>
              <a:rPr lang="en-CA">
                <a:solidFill>
                  <a:schemeClr val="tx2">
                    <a:lumMod val="75000"/>
                    <a:lumOff val="25000"/>
                  </a:schemeClr>
                </a:solidFill>
              </a:rPr>
              <a:t>2024/2025</a:t>
            </a:r>
            <a:br>
              <a:rPr lang="en-CA" sz="4400"/>
            </a:br>
            <a:endParaRPr lang="en-CA" sz="44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E09D6-F29A-FE40-8CBF-072E6E5BC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067" y="112143"/>
            <a:ext cx="6864671" cy="6630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November 2024</a:t>
            </a:r>
            <a:endParaRPr lang="en-US" dirty="0"/>
          </a:p>
          <a:p>
            <a:pPr lvl="1" indent="-457200"/>
            <a:r>
              <a:rPr lang="en-US" sz="2200" dirty="0"/>
              <a:t>Further reduction in international study permits targets by 10%</a:t>
            </a:r>
          </a:p>
          <a:p>
            <a:pPr lvl="1" indent="-457200"/>
            <a:r>
              <a:rPr lang="en-US" sz="2200" dirty="0"/>
              <a:t>Graduate students now need PALs</a:t>
            </a:r>
          </a:p>
          <a:p>
            <a:pPr lvl="1" indent="-457200"/>
            <a:r>
              <a:rPr lang="en-US" sz="2200" dirty="0"/>
              <a:t>Elimination of Student Direct Stream (SDS) </a:t>
            </a:r>
          </a:p>
          <a:p>
            <a:pPr lvl="1" indent="-457200"/>
            <a:r>
              <a:rPr lang="en-US" sz="2200" dirty="0"/>
              <a:t>New study permit required when changing institutions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This is a significant change – SDS </a:t>
            </a:r>
            <a:r>
              <a:rPr lang="en-US" dirty="0">
                <a:solidFill>
                  <a:srgbClr val="0070C0"/>
                </a:solidFill>
              </a:rPr>
              <a:t>was a popular pathway for NAIT students, its elimination will likely lengthen study permit application processing times.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March 2025</a:t>
            </a:r>
          </a:p>
          <a:p>
            <a:pPr lvl="1"/>
            <a:r>
              <a:rPr lang="en-US" sz="2200" dirty="0"/>
              <a:t>Bachelor's and Master's degrees from Colleges and Polytechnics are now exempt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This is a minor change for NAIT – our Bachelor of Business Administration averages 30 new international students per year</a:t>
            </a:r>
          </a:p>
        </p:txBody>
      </p:sp>
    </p:spTree>
    <p:extLst>
      <p:ext uri="{BB962C8B-B14F-4D97-AF65-F5344CB8AC3E}">
        <p14:creationId xmlns:p14="http://schemas.microsoft.com/office/powerpoint/2010/main" val="139437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9F11979-1D2C-B2EC-B312-A3B57BAC1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397" y="670119"/>
            <a:ext cx="10394829" cy="61359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B600878-F7B0-D590-5C01-9A28771831DA}"/>
              </a:ext>
            </a:extLst>
          </p:cNvPr>
          <p:cNvSpPr txBox="1">
            <a:spLocks/>
          </p:cNvSpPr>
          <p:nvPr/>
        </p:nvSpPr>
        <p:spPr>
          <a:xfrm>
            <a:off x="379562" y="11596"/>
            <a:ext cx="11752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chemeClr val="tx2">
                    <a:lumMod val="75000"/>
                    <a:lumOff val="25000"/>
                  </a:schemeClr>
                </a:solidFill>
              </a:rPr>
              <a:t>Ongoing Impacts for 2025</a:t>
            </a:r>
            <a:endParaRPr lang="en-CA" sz="40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5CA352-294F-60E7-5BC2-1F8DA2F3DAB9}"/>
              </a:ext>
            </a:extLst>
          </p:cNvPr>
          <p:cNvSpPr txBox="1">
            <a:spLocks/>
          </p:cNvSpPr>
          <p:nvPr/>
        </p:nvSpPr>
        <p:spPr>
          <a:xfrm>
            <a:off x="376685" y="1061143"/>
            <a:ext cx="11752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tx2">
                    <a:lumMod val="75000"/>
                    <a:lumOff val="25000"/>
                  </a:schemeClr>
                </a:solidFill>
              </a:rPr>
              <a:t>International Applications Received</a:t>
            </a:r>
            <a:endParaRPr lang="en-CA" sz="24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C87A1-7B80-E9D9-51F2-A3180884E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4640-2DFC-36DF-2C79-30F525DB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Projected Enrolments in Credit Programming</a:t>
            </a:r>
            <a:b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600">
                <a:solidFill>
                  <a:schemeClr val="tx2">
                    <a:lumMod val="75000"/>
                    <a:lumOff val="25000"/>
                  </a:schemeClr>
                </a:solidFill>
              </a:rPr>
              <a:t>Annual Full-Load Equivalents</a:t>
            </a:r>
            <a:endParaRPr lang="en-CA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4678B-4D48-2E7E-D404-852789D2AFE2}"/>
              </a:ext>
            </a:extLst>
          </p:cNvPr>
          <p:cNvSpPr/>
          <p:nvPr/>
        </p:nvSpPr>
        <p:spPr>
          <a:xfrm>
            <a:off x="1449238" y="2269478"/>
            <a:ext cx="1311215" cy="34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14318-BDD1-2B64-33F5-BB01E5600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31" y="1521137"/>
            <a:ext cx="12007940" cy="53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4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6C35A-0C05-2F87-5691-597F022AA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2596-C34A-91C8-359F-3913E2D7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5915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tx2">
                    <a:lumMod val="75000"/>
                    <a:lumOff val="25000"/>
                  </a:schemeClr>
                </a:solidFill>
              </a:rPr>
              <a:t>% International in Credit Programming</a:t>
            </a:r>
            <a:endParaRPr lang="en-CA" sz="40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077A0-9CE7-06D5-6354-7F5953151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47611"/>
            <a:ext cx="12191998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3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8D21-42D1-D59C-DE09-CF10C7AB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033368" cy="5376672"/>
          </a:xfrm>
        </p:spPr>
        <p:txBody>
          <a:bodyPr>
            <a:normAutofit/>
          </a:bodyPr>
          <a:lstStyle/>
          <a:p>
            <a:r>
              <a:rPr lang="en-CA" sz="4400">
                <a:solidFill>
                  <a:schemeClr val="tx2">
                    <a:lumMod val="75000"/>
                    <a:lumOff val="25000"/>
                  </a:schemeClr>
                </a:solidFill>
              </a:rPr>
              <a:t>How is NAIT Responding?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BBCC0-4590-D5FA-9BCC-6C430ECA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275" y="530461"/>
            <a:ext cx="6620256" cy="537179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Strengthening marketing and domestic recruitment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Refining international recruitment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Enhancing student retention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Improving operational efficiencies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Reviewing the viability and health of programs</a:t>
            </a:r>
          </a:p>
          <a:p>
            <a:endParaRPr lang="en-US"/>
          </a:p>
          <a:p>
            <a:r>
              <a:rPr lang="en-US"/>
              <a:t>Ongoing advocacy for PGWP eligibility of programs</a:t>
            </a:r>
          </a:p>
          <a:p>
            <a:pPr marL="457200" lvl="1" indent="0">
              <a:buNone/>
            </a:pPr>
            <a:endParaRPr lang="en-US"/>
          </a:p>
          <a:p>
            <a:pPr marL="0" lvl="1" indent="0">
              <a:buNone/>
            </a:pPr>
            <a:endParaRPr lang="en-US"/>
          </a:p>
          <a:p>
            <a:pPr lvl="1"/>
            <a:endParaRPr lang="en-US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44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B78C-7992-DD70-1CA8-E1E31309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245" y="2504476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Thank you</a:t>
            </a:r>
            <a:endParaRPr lang="en-CA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1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61D5670F436740BE4071F85A707720" ma:contentTypeVersion="20" ma:contentTypeDescription="Create a new document." ma:contentTypeScope="" ma:versionID="0d22f0eb014c9aa535e3d5e06b04fff8">
  <xsd:schema xmlns:xsd="http://www.w3.org/2001/XMLSchema" xmlns:xs="http://www.w3.org/2001/XMLSchema" xmlns:p="http://schemas.microsoft.com/office/2006/metadata/properties" xmlns:ns2="6af0a112-f4a3-4051-8f8c-890aa87a9ee4" xmlns:ns3="e4f89248-9cea-4c88-abe5-f6c426a753be" xmlns:ns4="52bb52fc-fb4a-47ec-96af-1ca16eda3341" targetNamespace="http://schemas.microsoft.com/office/2006/metadata/properties" ma:root="true" ma:fieldsID="996b825fda9b92a2cae5af166d300df4" ns2:_="" ns3:_="" ns4:_="">
    <xsd:import namespace="6af0a112-f4a3-4051-8f8c-890aa87a9ee4"/>
    <xsd:import namespace="e4f89248-9cea-4c88-abe5-f6c426a753be"/>
    <xsd:import namespace="52bb52fc-fb4a-47ec-96af-1ca16eda33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ublished_x003f_" minOccurs="0"/>
                <xsd:element ref="ns2:Not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0a112-f4a3-4051-8f8c-890aa87a9e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Published_x003f_" ma:index="20" nillable="true" ma:displayName="Published?" ma:default="0" ma:description="Indicate that the item is Published and is either actively linked to or shared." ma:format="Dropdown" ma:internalName="Published_x003f_">
      <xsd:simpleType>
        <xsd:restriction base="dms:Boolean"/>
      </xsd:simpleType>
    </xsd:element>
    <xsd:element name="Notes" ma:index="21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ce3a7a1-84a7-46f6-b9ea-52be05fcf1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89248-9cea-4c88-abe5-f6c426a75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b52fc-fb4a-47ec-96af-1ca16eda334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1c0d479b-7c4a-43df-9c2d-aab5a3b078e7}" ma:internalName="TaxCatchAll" ma:showField="CatchAllData" ma:web="e4f89248-9cea-4c88-abe5-f6c426a753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bb52fc-fb4a-47ec-96af-1ca16eda3341" xsi:nil="true"/>
    <Notes xmlns="6af0a112-f4a3-4051-8f8c-890aa87a9ee4" xsi:nil="true"/>
    <Published_x003f_ xmlns="6af0a112-f4a3-4051-8f8c-890aa87a9ee4">false</Published_x003f_>
    <lcf76f155ced4ddcb4097134ff3c332f xmlns="6af0a112-f4a3-4051-8f8c-890aa87a9ee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6F4D1B-91DD-476E-AFD1-C3D57E09C967}">
  <ds:schemaRefs>
    <ds:schemaRef ds:uri="52bb52fc-fb4a-47ec-96af-1ca16eda3341"/>
    <ds:schemaRef ds:uri="6af0a112-f4a3-4051-8f8c-890aa87a9ee4"/>
    <ds:schemaRef ds:uri="e4f89248-9cea-4c88-abe5-f6c426a753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F223F4-EB56-404E-914A-92617E4EE1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B57A0D-9F33-48B7-9B41-6D448112BD1D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52bb52fc-fb4a-47ec-96af-1ca16eda3341"/>
    <ds:schemaRef ds:uri="http://schemas.microsoft.com/office/infopath/2007/PartnerControls"/>
    <ds:schemaRef ds:uri="e4f89248-9cea-4c88-abe5-f6c426a753be"/>
    <ds:schemaRef ds:uri="6af0a112-f4a3-4051-8f8c-890aa87a9ee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296</Words>
  <Application>Microsoft Office PowerPoint</Application>
  <PresentationFormat>Widescreen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How International Student Policy Changes Have Impacted NAIT's Enrolment Outlook</vt:lpstr>
      <vt:lpstr>Outline </vt:lpstr>
      <vt:lpstr>ISP changes announced in 2024/2025 </vt:lpstr>
      <vt:lpstr>ISP changes announced in 2024/2025 </vt:lpstr>
      <vt:lpstr>PowerPoint Presentation</vt:lpstr>
      <vt:lpstr>Projected Enrolments in Credit Programming Annual Full-Load Equivalents</vt:lpstr>
      <vt:lpstr>% International in Credit Programming</vt:lpstr>
      <vt:lpstr>How is NAIT Responding?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International Student Policy Changes have Impacted our Enrolment Outlook</dc:title>
  <dc:creator>Douglas Akhimienmhonan</dc:creator>
  <cp:lastModifiedBy>Jennifer Crothers</cp:lastModifiedBy>
  <cp:revision>3</cp:revision>
  <dcterms:created xsi:type="dcterms:W3CDTF">2025-01-10T18:05:04Z</dcterms:created>
  <dcterms:modified xsi:type="dcterms:W3CDTF">2025-04-04T03:04:59Z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0x0101001261D5670F436740BE4071F85A707720</vt:lpwstr>
  </property>
  <property fmtid="{D5CDD505-2E9C-101B-9397-08002B2CF9AE}" pid="3" name="MediaServiceImageTags">
    <vt:lpwstr/>
  </property>
  <property fmtid="{D5CDD505-2E9C-101B-9397-08002B2CF9AE}" pid="4" name="MSIP_Label_10877899-02b0-462c-b2a9-b7d15c4f96fe_Enabled">
    <vt:lpwstr>true</vt:lpwstr>
  </property>
  <property fmtid="{D5CDD505-2E9C-101B-9397-08002B2CF9AE}" pid="5" name="MSIP_Label_10877899-02b0-462c-b2a9-b7d15c4f96fe_SetDate">
    <vt:lpwstr>2025-02-21T22:58:39Z</vt:lpwstr>
  </property>
  <property fmtid="{D5CDD505-2E9C-101B-9397-08002B2CF9AE}" pid="6" name="MSIP_Label_10877899-02b0-462c-b2a9-b7d15c4f96fe_Method">
    <vt:lpwstr>Standard</vt:lpwstr>
  </property>
  <property fmtid="{D5CDD505-2E9C-101B-9397-08002B2CF9AE}" pid="7" name="MSIP_Label_10877899-02b0-462c-b2a9-b7d15c4f96fe_Name">
    <vt:lpwstr>Protected [Protected A]</vt:lpwstr>
  </property>
  <property fmtid="{D5CDD505-2E9C-101B-9397-08002B2CF9AE}" pid="8" name="MSIP_Label_10877899-02b0-462c-b2a9-b7d15c4f96fe_SiteId">
    <vt:lpwstr>5c98fb47-d3b9-4649-9d94-f88cbdd9729c</vt:lpwstr>
  </property>
  <property fmtid="{D5CDD505-2E9C-101B-9397-08002B2CF9AE}" pid="9" name="MSIP_Label_10877899-02b0-462c-b2a9-b7d15c4f96fe_ActionId">
    <vt:lpwstr>9cf95169-4b50-4157-b91a-c8a8fa7eaff0</vt:lpwstr>
  </property>
  <property fmtid="{D5CDD505-2E9C-101B-9397-08002B2CF9AE}" pid="10" name="MSIP_Label_10877899-02b0-462c-b2a9-b7d15c4f96fe_ContentBits">
    <vt:lpwstr>0</vt:lpwstr>
  </property>
  <property fmtid="{D5CDD505-2E9C-101B-9397-08002B2CF9AE}" pid="11" name="MSIP_Label_10877899-02b0-462c-b2a9-b7d15c4f96fe_Tag">
    <vt:lpwstr>10, 3, 0, 2</vt:lpwstr>
  </property>
</Properties>
</file>